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4" r:id="rId6"/>
    <p:sldId id="295" r:id="rId7"/>
    <p:sldId id="302" r:id="rId8"/>
    <p:sldId id="296" r:id="rId9"/>
    <p:sldId id="297" r:id="rId10"/>
    <p:sldId id="299" r:id="rId11"/>
    <p:sldId id="300" r:id="rId12"/>
    <p:sldId id="301" r:id="rId13"/>
    <p:sldId id="304"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11/13/2022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11/13/2022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11/13/2022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11/13/2022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11/13/2022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790317" y="2272910"/>
            <a:ext cx="5113802" cy="1630907"/>
          </a:xfrm>
        </p:spPr>
        <p:txBody>
          <a:bodyPr>
            <a:normAutofit fontScale="90000"/>
          </a:bodyPr>
          <a:lstStyle/>
          <a:p>
            <a:r>
              <a:rPr lang="en-US" sz="4400" dirty="0">
                <a:solidFill>
                  <a:schemeClr val="tx1"/>
                </a:solidFill>
              </a:rPr>
              <a:t>Phytoremediation at road-stream crossings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fontScale="77500" lnSpcReduction="20000"/>
          </a:bodyPr>
          <a:lstStyle/>
          <a:p>
            <a:pPr>
              <a:spcAft>
                <a:spcPts val="600"/>
              </a:spcAft>
            </a:pPr>
            <a:r>
              <a:rPr lang="en-US" dirty="0">
                <a:solidFill>
                  <a:schemeClr val="tx1"/>
                </a:solidFill>
              </a:rPr>
              <a:t>Lucas Byker</a:t>
            </a:r>
          </a:p>
          <a:p>
            <a:pPr>
              <a:spcAft>
                <a:spcPts val="600"/>
              </a:spcAft>
            </a:pPr>
            <a:r>
              <a:rPr lang="en-US" dirty="0">
                <a:solidFill>
                  <a:schemeClr val="tx1"/>
                </a:solidFill>
              </a:rPr>
              <a:t>USFWS Habitat Restoration</a:t>
            </a:r>
          </a:p>
        </p:txBody>
      </p:sp>
      <p:pic>
        <p:nvPicPr>
          <p:cNvPr id="4" name="Picture 3">
            <a:extLst>
              <a:ext uri="{FF2B5EF4-FFF2-40B4-BE49-F238E27FC236}">
                <a16:creationId xmlns:a16="http://schemas.microsoft.com/office/drawing/2014/main" id="{4C4FFF54-331A-4E35-ADAB-F6BD0D4246E0}"/>
              </a:ext>
            </a:extLst>
          </p:cNvPr>
          <p:cNvPicPr>
            <a:picLocks noChangeAspect="1"/>
          </p:cNvPicPr>
          <p:nvPr/>
        </p:nvPicPr>
        <p:blipFill>
          <a:blip r:embed="rId4"/>
          <a:stretch>
            <a:fillRect/>
          </a:stretch>
        </p:blipFill>
        <p:spPr>
          <a:xfrm>
            <a:off x="276225" y="380161"/>
            <a:ext cx="5252897" cy="6096000"/>
          </a:xfrm>
          <a:prstGeom prst="rect">
            <a:avLst/>
          </a:prstGeom>
        </p:spPr>
      </p:pic>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5A8F-FFA7-4E43-A6B1-B914BA7E2D3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FFD5982D-14BE-4B33-8FC2-31CA5942707D}"/>
              </a:ext>
            </a:extLst>
          </p:cNvPr>
          <p:cNvSpPr>
            <a:spLocks noGrp="1"/>
          </p:cNvSpPr>
          <p:nvPr>
            <p:ph sz="half" idx="1"/>
          </p:nvPr>
        </p:nvSpPr>
        <p:spPr/>
        <p:txBody>
          <a:bodyPr/>
          <a:lstStyle/>
          <a:p>
            <a:r>
              <a:rPr lang="en-US" dirty="0"/>
              <a:t>Restoring Native vegetation</a:t>
            </a:r>
          </a:p>
          <a:p>
            <a:r>
              <a:rPr lang="en-US" dirty="0"/>
              <a:t>Design implementations to divert flows to floodplain or adjacent wetlands</a:t>
            </a:r>
          </a:p>
          <a:p>
            <a:r>
              <a:rPr lang="en-US" dirty="0"/>
              <a:t>Increase use of vegetation on road shoulders that has longevity and deep roots</a:t>
            </a:r>
          </a:p>
          <a:p>
            <a:r>
              <a:rPr lang="en-US" dirty="0"/>
              <a:t>Increase knowledge on restoration of wetlands at crossing sites</a:t>
            </a:r>
          </a:p>
          <a:p>
            <a:endParaRPr lang="en-US" dirty="0"/>
          </a:p>
        </p:txBody>
      </p:sp>
      <p:pic>
        <p:nvPicPr>
          <p:cNvPr id="5" name="Content Placeholder 4">
            <a:extLst>
              <a:ext uri="{FF2B5EF4-FFF2-40B4-BE49-F238E27FC236}">
                <a16:creationId xmlns:a16="http://schemas.microsoft.com/office/drawing/2014/main" id="{8A94F5C8-0C07-4CC9-BAD3-DB7CA8293336}"/>
              </a:ext>
            </a:extLst>
          </p:cNvPr>
          <p:cNvPicPr>
            <a:picLocks noGrp="1" noChangeAspect="1"/>
          </p:cNvPicPr>
          <p:nvPr>
            <p:ph sz="half" idx="2"/>
          </p:nvPr>
        </p:nvPicPr>
        <p:blipFill>
          <a:blip r:embed="rId2"/>
          <a:stretch>
            <a:fillRect/>
          </a:stretch>
        </p:blipFill>
        <p:spPr>
          <a:xfrm>
            <a:off x="6296025" y="2103438"/>
            <a:ext cx="5238750" cy="3748087"/>
          </a:xfrm>
          <a:prstGeom prst="rect">
            <a:avLst/>
          </a:prstGeom>
        </p:spPr>
      </p:pic>
    </p:spTree>
    <p:extLst>
      <p:ext uri="{BB962C8B-B14F-4D97-AF65-F5344CB8AC3E}">
        <p14:creationId xmlns:p14="http://schemas.microsoft.com/office/powerpoint/2010/main" val="191570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7499-452B-4358-A3BB-A616EC665FA5}"/>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F1F8B1EF-6BF9-45C3-9DD1-74F6A055432D}"/>
              </a:ext>
            </a:extLst>
          </p:cNvPr>
          <p:cNvSpPr>
            <a:spLocks noGrp="1"/>
          </p:cNvSpPr>
          <p:nvPr>
            <p:ph idx="1"/>
          </p:nvPr>
        </p:nvSpPr>
        <p:spPr/>
        <p:txBody>
          <a:bodyPr/>
          <a:lstStyle/>
          <a:p>
            <a:r>
              <a:rPr lang="en-US" dirty="0"/>
              <a:t>El-</a:t>
            </a:r>
            <a:r>
              <a:rPr lang="en-US" dirty="0" err="1"/>
              <a:t>Gendy</a:t>
            </a:r>
            <a:r>
              <a:rPr lang="en-US" dirty="0"/>
              <a:t> AS, </a:t>
            </a:r>
            <a:r>
              <a:rPr lang="en-US" dirty="0" err="1"/>
              <a:t>Svingos</a:t>
            </a:r>
            <a:r>
              <a:rPr lang="en-US" dirty="0"/>
              <a:t> S, Brice D, Garretson JH, </a:t>
            </a:r>
            <a:r>
              <a:rPr lang="en-US" dirty="0" err="1"/>
              <a:t>Schnoor</a:t>
            </a:r>
            <a:r>
              <a:rPr lang="en-US" dirty="0"/>
              <a:t> J. Assessments of the efficacy of a long-term application of a phytoremediation system using hybrid poplar trees at former oil tank farm sites. Water Environ Res. 2009 May;81(5):486-98. </a:t>
            </a:r>
            <a:r>
              <a:rPr lang="en-US" dirty="0" err="1"/>
              <a:t>doi</a:t>
            </a:r>
            <a:r>
              <a:rPr lang="en-US" dirty="0"/>
              <a:t>: 10.2175/106143008x357011. PMID: 19472940.</a:t>
            </a:r>
          </a:p>
          <a:p>
            <a:r>
              <a:rPr lang="en-US" dirty="0"/>
              <a:t>Chow, Michelle I., Jessica I. Lundin, Chelsea J. Mitchell, Jay W. Davis, Graham Young, Nathaniel L. Scholz, and Jenifer K. McIntyre. 2019. “An urban stormwater runoff mortality syndrome in juvenile coho salmon.” Aquatic Toxicology 214 (September 2019): Article 105231: 10 p.</a:t>
            </a:r>
          </a:p>
          <a:p>
            <a:r>
              <a:rPr lang="en-US" dirty="0"/>
              <a:t>J.K. McIntyre a,⇑, J.W. Davis b, C. Hinman a, K.H. </a:t>
            </a:r>
            <a:r>
              <a:rPr lang="en-US" dirty="0" err="1"/>
              <a:t>Macneale</a:t>
            </a:r>
            <a:r>
              <a:rPr lang="en-US" dirty="0"/>
              <a:t> c, B.F. </a:t>
            </a:r>
            <a:r>
              <a:rPr lang="en-US" dirty="0" err="1"/>
              <a:t>Anulacion</a:t>
            </a:r>
            <a:r>
              <a:rPr lang="en-US" dirty="0"/>
              <a:t> c, N.L. Scholz c, J.D. Stark, 2014. “Soil bioretention protects juvenile salmon and their prey from the toxic impacts or urban stormwater runoff.” Chemosphere, (January 2015) Article</a:t>
            </a:r>
          </a:p>
          <a:p>
            <a:pPr marL="0" indent="0">
              <a:buNone/>
            </a:pPr>
            <a:endParaRPr lang="en-US" dirty="0"/>
          </a:p>
          <a:p>
            <a:pPr marL="0" indent="0">
              <a:buNone/>
            </a:pPr>
            <a:r>
              <a:rPr lang="en-US" sz="2800" dirty="0"/>
              <a:t>Contact Information: lucas_byker@fws.gov</a:t>
            </a:r>
          </a:p>
        </p:txBody>
      </p:sp>
    </p:spTree>
    <p:extLst>
      <p:ext uri="{BB962C8B-B14F-4D97-AF65-F5344CB8AC3E}">
        <p14:creationId xmlns:p14="http://schemas.microsoft.com/office/powerpoint/2010/main" val="1066732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015F-0799-4C85-A547-DC9C81631CF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478FD43-E361-4F86-B7FE-3827697AA763}"/>
              </a:ext>
            </a:extLst>
          </p:cNvPr>
          <p:cNvSpPr>
            <a:spLocks noGrp="1"/>
          </p:cNvSpPr>
          <p:nvPr>
            <p:ph idx="1"/>
          </p:nvPr>
        </p:nvSpPr>
        <p:spPr>
          <a:xfrm>
            <a:off x="1066800" y="2103120"/>
            <a:ext cx="4324350" cy="3849624"/>
          </a:xfrm>
        </p:spPr>
        <p:txBody>
          <a:bodyPr/>
          <a:lstStyle/>
          <a:p>
            <a:r>
              <a:rPr lang="en-US" dirty="0"/>
              <a:t>Paratrooper with 10</a:t>
            </a:r>
            <a:r>
              <a:rPr lang="en-US" baseline="30000" dirty="0"/>
              <a:t>th</a:t>
            </a:r>
            <a:r>
              <a:rPr lang="en-US" dirty="0"/>
              <a:t> Special Forces Group (Fort Carson) and 4/25 Infantry Division (JBER)</a:t>
            </a:r>
          </a:p>
          <a:p>
            <a:r>
              <a:rPr lang="en-US" dirty="0"/>
              <a:t>USDA Wildlife Services technician (Anchorage and JBER)</a:t>
            </a:r>
          </a:p>
          <a:p>
            <a:r>
              <a:rPr lang="en-US" dirty="0"/>
              <a:t>Crab Fishery Observer (Dutch Harbor)</a:t>
            </a:r>
          </a:p>
          <a:p>
            <a:r>
              <a:rPr lang="en-US" dirty="0"/>
              <a:t>ADF&amp;G Habitat Biologist (Soldotna)</a:t>
            </a:r>
          </a:p>
          <a:p>
            <a:r>
              <a:rPr lang="en-US" dirty="0"/>
              <a:t>Kenai Peninsula Borough River Center Manager (Soldotna)</a:t>
            </a:r>
          </a:p>
          <a:p>
            <a:r>
              <a:rPr lang="en-US" dirty="0"/>
              <a:t>USACE Regulatory Biologist (Anchorage)</a:t>
            </a:r>
          </a:p>
          <a:p>
            <a:r>
              <a:rPr lang="en-US" b="1" dirty="0"/>
              <a:t>USFWS Habitat Restoration Biologist (Mat-</a:t>
            </a:r>
            <a:r>
              <a:rPr lang="en-US" b="1" dirty="0" err="1"/>
              <a:t>Su</a:t>
            </a:r>
            <a:r>
              <a:rPr lang="en-US" b="1" dirty="0"/>
              <a:t> and Kodiak)</a:t>
            </a:r>
          </a:p>
          <a:p>
            <a:pPr marL="0" indent="0">
              <a:buNone/>
            </a:pPr>
            <a:endParaRPr lang="en-US" dirty="0"/>
          </a:p>
          <a:p>
            <a:endParaRPr lang="en-US" dirty="0"/>
          </a:p>
        </p:txBody>
      </p:sp>
      <p:pic>
        <p:nvPicPr>
          <p:cNvPr id="4" name="Picture 3">
            <a:extLst>
              <a:ext uri="{FF2B5EF4-FFF2-40B4-BE49-F238E27FC236}">
                <a16:creationId xmlns:a16="http://schemas.microsoft.com/office/drawing/2014/main" id="{9FE741E9-5873-435B-9665-A77BAE3AD833}"/>
              </a:ext>
            </a:extLst>
          </p:cNvPr>
          <p:cNvPicPr>
            <a:picLocks noChangeAspect="1"/>
          </p:cNvPicPr>
          <p:nvPr/>
        </p:nvPicPr>
        <p:blipFill>
          <a:blip r:embed="rId2"/>
          <a:stretch>
            <a:fillRect/>
          </a:stretch>
        </p:blipFill>
        <p:spPr>
          <a:xfrm>
            <a:off x="6096000" y="885825"/>
            <a:ext cx="4572000" cy="5066919"/>
          </a:xfrm>
          <a:prstGeom prst="rect">
            <a:avLst/>
          </a:prstGeom>
        </p:spPr>
      </p:pic>
    </p:spTree>
    <p:extLst>
      <p:ext uri="{BB962C8B-B14F-4D97-AF65-F5344CB8AC3E}">
        <p14:creationId xmlns:p14="http://schemas.microsoft.com/office/powerpoint/2010/main" val="388416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AEB7-1DD3-413A-9B87-493CCE203FCE}"/>
              </a:ext>
            </a:extLst>
          </p:cNvPr>
          <p:cNvSpPr>
            <a:spLocks noGrp="1"/>
          </p:cNvSpPr>
          <p:nvPr>
            <p:ph type="title"/>
          </p:nvPr>
        </p:nvSpPr>
        <p:spPr/>
        <p:txBody>
          <a:bodyPr/>
          <a:lstStyle/>
          <a:p>
            <a:r>
              <a:rPr lang="en-US" dirty="0"/>
              <a:t>Road Runoff</a:t>
            </a:r>
          </a:p>
        </p:txBody>
      </p:sp>
      <p:sp>
        <p:nvSpPr>
          <p:cNvPr id="3" name="Text Placeholder 2">
            <a:extLst>
              <a:ext uri="{FF2B5EF4-FFF2-40B4-BE49-F238E27FC236}">
                <a16:creationId xmlns:a16="http://schemas.microsoft.com/office/drawing/2014/main" id="{D55C03D5-8317-4D9C-9723-1C11797EC77A}"/>
              </a:ext>
            </a:extLst>
          </p:cNvPr>
          <p:cNvSpPr>
            <a:spLocks noGrp="1"/>
          </p:cNvSpPr>
          <p:nvPr>
            <p:ph type="body" idx="1"/>
          </p:nvPr>
        </p:nvSpPr>
        <p:spPr/>
        <p:txBody>
          <a:bodyPr/>
          <a:lstStyle/>
          <a:p>
            <a:r>
              <a:rPr lang="en-US" dirty="0"/>
              <a:t>Impacts to Fish</a:t>
            </a:r>
          </a:p>
        </p:txBody>
      </p:sp>
      <p:sp>
        <p:nvSpPr>
          <p:cNvPr id="4" name="Content Placeholder 3">
            <a:extLst>
              <a:ext uri="{FF2B5EF4-FFF2-40B4-BE49-F238E27FC236}">
                <a16:creationId xmlns:a16="http://schemas.microsoft.com/office/drawing/2014/main" id="{A6770241-CCD8-4F01-AC84-AEB69C87EB1C}"/>
              </a:ext>
            </a:extLst>
          </p:cNvPr>
          <p:cNvSpPr>
            <a:spLocks noGrp="1"/>
          </p:cNvSpPr>
          <p:nvPr>
            <p:ph sz="half" idx="2"/>
          </p:nvPr>
        </p:nvSpPr>
        <p:spPr/>
        <p:txBody>
          <a:bodyPr>
            <a:normAutofit/>
          </a:bodyPr>
          <a:lstStyle/>
          <a:p>
            <a:r>
              <a:rPr lang="en-US" dirty="0"/>
              <a:t>Large concentrations of contaminants can cause large-scale mortality events.</a:t>
            </a:r>
          </a:p>
          <a:p>
            <a:r>
              <a:rPr lang="en-US" dirty="0"/>
              <a:t>Smaller concentrations can cause reduced fecundity, reduced respiration</a:t>
            </a:r>
            <a:r>
              <a:rPr lang="en-US"/>
              <a:t>, and </a:t>
            </a:r>
            <a:r>
              <a:rPr lang="en-US" dirty="0"/>
              <a:t>increased juvenile mortality.</a:t>
            </a:r>
          </a:p>
          <a:p>
            <a:r>
              <a:rPr lang="en-US" dirty="0"/>
              <a:t>Sediment clogs gills, fills and destroys spawning gravel, and reduces visibility for foraging</a:t>
            </a:r>
          </a:p>
          <a:p>
            <a:r>
              <a:rPr lang="en-US" dirty="0"/>
              <a:t>Climate Change*</a:t>
            </a:r>
          </a:p>
        </p:txBody>
      </p:sp>
      <p:sp>
        <p:nvSpPr>
          <p:cNvPr id="5" name="Text Placeholder 4">
            <a:extLst>
              <a:ext uri="{FF2B5EF4-FFF2-40B4-BE49-F238E27FC236}">
                <a16:creationId xmlns:a16="http://schemas.microsoft.com/office/drawing/2014/main" id="{1B31A004-2642-491B-9364-4A569ED70619}"/>
              </a:ext>
            </a:extLst>
          </p:cNvPr>
          <p:cNvSpPr>
            <a:spLocks noGrp="1"/>
          </p:cNvSpPr>
          <p:nvPr>
            <p:ph type="body" sz="quarter" idx="3"/>
          </p:nvPr>
        </p:nvSpPr>
        <p:spPr/>
        <p:txBody>
          <a:bodyPr/>
          <a:lstStyle/>
          <a:p>
            <a:r>
              <a:rPr lang="en-US" dirty="0"/>
              <a:t>Where does it come from?</a:t>
            </a:r>
          </a:p>
        </p:txBody>
      </p:sp>
      <p:sp>
        <p:nvSpPr>
          <p:cNvPr id="6" name="Content Placeholder 5">
            <a:extLst>
              <a:ext uri="{FF2B5EF4-FFF2-40B4-BE49-F238E27FC236}">
                <a16:creationId xmlns:a16="http://schemas.microsoft.com/office/drawing/2014/main" id="{CBFDEBA7-1BC9-4BB9-BAAF-1B1CDD511E18}"/>
              </a:ext>
            </a:extLst>
          </p:cNvPr>
          <p:cNvSpPr>
            <a:spLocks noGrp="1"/>
          </p:cNvSpPr>
          <p:nvPr>
            <p:ph sz="quarter" idx="4"/>
          </p:nvPr>
        </p:nvSpPr>
        <p:spPr/>
        <p:txBody>
          <a:bodyPr>
            <a:normAutofit/>
          </a:bodyPr>
          <a:lstStyle/>
          <a:p>
            <a:r>
              <a:rPr lang="en-US" dirty="0"/>
              <a:t>Vehicle traffic produces heavy metals and chemicals from tires, brake pads, and exhaust. </a:t>
            </a:r>
          </a:p>
          <a:p>
            <a:r>
              <a:rPr lang="en-US" dirty="0"/>
              <a:t>Sediment from roads and road shoulders can be introduced into waterways through erosion.</a:t>
            </a:r>
          </a:p>
        </p:txBody>
      </p:sp>
    </p:spTree>
    <p:extLst>
      <p:ext uri="{BB962C8B-B14F-4D97-AF65-F5344CB8AC3E}">
        <p14:creationId xmlns:p14="http://schemas.microsoft.com/office/powerpoint/2010/main" val="421096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B0558-1E10-4EEE-9D97-A4332E4C85A4}"/>
              </a:ext>
            </a:extLst>
          </p:cNvPr>
          <p:cNvPicPr>
            <a:picLocks noChangeAspect="1"/>
          </p:cNvPicPr>
          <p:nvPr/>
        </p:nvPicPr>
        <p:blipFill>
          <a:blip r:embed="rId2"/>
          <a:stretch>
            <a:fillRect/>
          </a:stretch>
        </p:blipFill>
        <p:spPr>
          <a:xfrm>
            <a:off x="548267" y="683492"/>
            <a:ext cx="5663675" cy="5219468"/>
          </a:xfrm>
          <a:prstGeom prst="rect">
            <a:avLst/>
          </a:prstGeom>
        </p:spPr>
      </p:pic>
      <p:pic>
        <p:nvPicPr>
          <p:cNvPr id="3" name="Picture 2">
            <a:extLst>
              <a:ext uri="{FF2B5EF4-FFF2-40B4-BE49-F238E27FC236}">
                <a16:creationId xmlns:a16="http://schemas.microsoft.com/office/drawing/2014/main" id="{45F0A285-05B7-4610-BCE6-C789081A5CC2}"/>
              </a:ext>
            </a:extLst>
          </p:cNvPr>
          <p:cNvPicPr>
            <a:picLocks noChangeAspect="1"/>
          </p:cNvPicPr>
          <p:nvPr/>
        </p:nvPicPr>
        <p:blipFill>
          <a:blip r:embed="rId3"/>
          <a:stretch>
            <a:fillRect/>
          </a:stretch>
        </p:blipFill>
        <p:spPr>
          <a:xfrm>
            <a:off x="6211942" y="683492"/>
            <a:ext cx="5431791" cy="5219468"/>
          </a:xfrm>
          <a:prstGeom prst="rect">
            <a:avLst/>
          </a:prstGeom>
        </p:spPr>
      </p:pic>
    </p:spTree>
    <p:extLst>
      <p:ext uri="{BB962C8B-B14F-4D97-AF65-F5344CB8AC3E}">
        <p14:creationId xmlns:p14="http://schemas.microsoft.com/office/powerpoint/2010/main" val="399582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BD51-22B5-40BB-B5B8-17473C7E37D2}"/>
              </a:ext>
            </a:extLst>
          </p:cNvPr>
          <p:cNvSpPr>
            <a:spLocks noGrp="1"/>
          </p:cNvSpPr>
          <p:nvPr>
            <p:ph type="title"/>
          </p:nvPr>
        </p:nvSpPr>
        <p:spPr/>
        <p:txBody>
          <a:bodyPr/>
          <a:lstStyle/>
          <a:p>
            <a:r>
              <a:rPr lang="en-US" dirty="0"/>
              <a:t>Phytoremediation?</a:t>
            </a:r>
          </a:p>
        </p:txBody>
      </p:sp>
      <p:sp>
        <p:nvSpPr>
          <p:cNvPr id="3" name="Text Placeholder 2">
            <a:extLst>
              <a:ext uri="{FF2B5EF4-FFF2-40B4-BE49-F238E27FC236}">
                <a16:creationId xmlns:a16="http://schemas.microsoft.com/office/drawing/2014/main" id="{92FBB0BA-20C9-4310-9FE5-C6C10E0DA23E}"/>
              </a:ext>
            </a:extLst>
          </p:cNvPr>
          <p:cNvSpPr>
            <a:spLocks noGrp="1"/>
          </p:cNvSpPr>
          <p:nvPr>
            <p:ph type="body" idx="1"/>
          </p:nvPr>
        </p:nvSpPr>
        <p:spPr/>
        <p:txBody>
          <a:bodyPr/>
          <a:lstStyle/>
          <a:p>
            <a:r>
              <a:rPr lang="en-US" dirty="0"/>
              <a:t>Phytoremediation</a:t>
            </a:r>
          </a:p>
        </p:txBody>
      </p:sp>
      <p:sp>
        <p:nvSpPr>
          <p:cNvPr id="4" name="Content Placeholder 3">
            <a:extLst>
              <a:ext uri="{FF2B5EF4-FFF2-40B4-BE49-F238E27FC236}">
                <a16:creationId xmlns:a16="http://schemas.microsoft.com/office/drawing/2014/main" id="{C60626B1-CB36-48AE-B842-F407D2B9C22B}"/>
              </a:ext>
            </a:extLst>
          </p:cNvPr>
          <p:cNvSpPr>
            <a:spLocks noGrp="1"/>
          </p:cNvSpPr>
          <p:nvPr>
            <p:ph sz="half" idx="2"/>
          </p:nvPr>
        </p:nvSpPr>
        <p:spPr/>
        <p:txBody>
          <a:bodyPr/>
          <a:lstStyle/>
          <a:p>
            <a:r>
              <a:rPr lang="en-US" dirty="0"/>
              <a:t>“The use of plants for containment, degradation or extraction of xenobiotics from water or soil substrates.”</a:t>
            </a:r>
          </a:p>
          <a:p>
            <a:endParaRPr lang="en-US" dirty="0"/>
          </a:p>
        </p:txBody>
      </p:sp>
      <p:sp>
        <p:nvSpPr>
          <p:cNvPr id="5" name="Text Placeholder 4">
            <a:extLst>
              <a:ext uri="{FF2B5EF4-FFF2-40B4-BE49-F238E27FC236}">
                <a16:creationId xmlns:a16="http://schemas.microsoft.com/office/drawing/2014/main" id="{5078C719-C57F-47B4-B075-99169A725738}"/>
              </a:ext>
            </a:extLst>
          </p:cNvPr>
          <p:cNvSpPr>
            <a:spLocks noGrp="1"/>
          </p:cNvSpPr>
          <p:nvPr>
            <p:ph type="body" sz="quarter" idx="3"/>
          </p:nvPr>
        </p:nvSpPr>
        <p:spPr/>
        <p:txBody>
          <a:bodyPr/>
          <a:lstStyle/>
          <a:p>
            <a:r>
              <a:rPr lang="en-US" dirty="0"/>
              <a:t>Bioremediation</a:t>
            </a:r>
          </a:p>
        </p:txBody>
      </p:sp>
      <p:sp>
        <p:nvSpPr>
          <p:cNvPr id="6" name="Content Placeholder 5">
            <a:extLst>
              <a:ext uri="{FF2B5EF4-FFF2-40B4-BE49-F238E27FC236}">
                <a16:creationId xmlns:a16="http://schemas.microsoft.com/office/drawing/2014/main" id="{6D007366-6999-4839-A8B8-D7819C2353E3}"/>
              </a:ext>
            </a:extLst>
          </p:cNvPr>
          <p:cNvSpPr>
            <a:spLocks noGrp="1"/>
          </p:cNvSpPr>
          <p:nvPr>
            <p:ph sz="quarter" idx="4"/>
          </p:nvPr>
        </p:nvSpPr>
        <p:spPr/>
        <p:txBody>
          <a:bodyPr/>
          <a:lstStyle/>
          <a:p>
            <a:r>
              <a:rPr lang="en-US" dirty="0"/>
              <a:t>“The use of either naturally occurring or deliberately introduced microorganisms or other forms of life to consume and break down environmental pollutants, in order to clean up a polluted site.”</a:t>
            </a:r>
          </a:p>
        </p:txBody>
      </p:sp>
    </p:spTree>
    <p:extLst>
      <p:ext uri="{BB962C8B-B14F-4D97-AF65-F5344CB8AC3E}">
        <p14:creationId xmlns:p14="http://schemas.microsoft.com/office/powerpoint/2010/main" val="60870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B66D-1A8E-49D2-98AD-12F0A7BE9E4E}"/>
              </a:ext>
            </a:extLst>
          </p:cNvPr>
          <p:cNvSpPr>
            <a:spLocks noGrp="1"/>
          </p:cNvSpPr>
          <p:nvPr>
            <p:ph type="title"/>
          </p:nvPr>
        </p:nvSpPr>
        <p:spPr/>
        <p:txBody>
          <a:bodyPr/>
          <a:lstStyle/>
          <a:p>
            <a:r>
              <a:rPr lang="en-US" dirty="0"/>
              <a:t>How Does it Work?</a:t>
            </a:r>
          </a:p>
        </p:txBody>
      </p:sp>
      <p:sp>
        <p:nvSpPr>
          <p:cNvPr id="3" name="Text Placeholder 2">
            <a:extLst>
              <a:ext uri="{FF2B5EF4-FFF2-40B4-BE49-F238E27FC236}">
                <a16:creationId xmlns:a16="http://schemas.microsoft.com/office/drawing/2014/main" id="{65E99A7C-1925-4238-810E-DADC3A3FFFDF}"/>
              </a:ext>
            </a:extLst>
          </p:cNvPr>
          <p:cNvSpPr>
            <a:spLocks noGrp="1"/>
          </p:cNvSpPr>
          <p:nvPr>
            <p:ph type="body" idx="1"/>
          </p:nvPr>
        </p:nvSpPr>
        <p:spPr/>
        <p:txBody>
          <a:bodyPr/>
          <a:lstStyle/>
          <a:p>
            <a:r>
              <a:rPr lang="en-US" dirty="0"/>
              <a:t>Extraction </a:t>
            </a:r>
          </a:p>
        </p:txBody>
      </p:sp>
      <p:sp>
        <p:nvSpPr>
          <p:cNvPr id="4" name="Content Placeholder 3">
            <a:extLst>
              <a:ext uri="{FF2B5EF4-FFF2-40B4-BE49-F238E27FC236}">
                <a16:creationId xmlns:a16="http://schemas.microsoft.com/office/drawing/2014/main" id="{57498603-FA32-4372-A4DF-C348C082B117}"/>
              </a:ext>
            </a:extLst>
          </p:cNvPr>
          <p:cNvSpPr>
            <a:spLocks noGrp="1"/>
          </p:cNvSpPr>
          <p:nvPr>
            <p:ph sz="half" idx="2"/>
          </p:nvPr>
        </p:nvSpPr>
        <p:spPr/>
        <p:txBody>
          <a:bodyPr/>
          <a:lstStyle/>
          <a:p>
            <a:r>
              <a:rPr lang="en-US" dirty="0"/>
              <a:t>Some plants, along with the microbes associated with their root systems, are able to remove heavy metals and other contaminants from surface water, if the water is able to soak into the soil. </a:t>
            </a:r>
          </a:p>
          <a:p>
            <a:pPr marL="0" indent="0">
              <a:buNone/>
            </a:pPr>
            <a:endParaRPr lang="en-US" dirty="0"/>
          </a:p>
        </p:txBody>
      </p:sp>
      <p:sp>
        <p:nvSpPr>
          <p:cNvPr id="5" name="Text Placeholder 4">
            <a:extLst>
              <a:ext uri="{FF2B5EF4-FFF2-40B4-BE49-F238E27FC236}">
                <a16:creationId xmlns:a16="http://schemas.microsoft.com/office/drawing/2014/main" id="{CE06543F-EF53-4FA1-AF94-411752378760}"/>
              </a:ext>
            </a:extLst>
          </p:cNvPr>
          <p:cNvSpPr>
            <a:spLocks noGrp="1"/>
          </p:cNvSpPr>
          <p:nvPr>
            <p:ph type="body" sz="quarter" idx="3"/>
          </p:nvPr>
        </p:nvSpPr>
        <p:spPr/>
        <p:txBody>
          <a:bodyPr/>
          <a:lstStyle/>
          <a:p>
            <a:r>
              <a:rPr lang="en-US" dirty="0"/>
              <a:t>Detoxification</a:t>
            </a:r>
          </a:p>
        </p:txBody>
      </p:sp>
      <p:sp>
        <p:nvSpPr>
          <p:cNvPr id="6" name="Content Placeholder 5">
            <a:extLst>
              <a:ext uri="{FF2B5EF4-FFF2-40B4-BE49-F238E27FC236}">
                <a16:creationId xmlns:a16="http://schemas.microsoft.com/office/drawing/2014/main" id="{22B27B34-4180-4E96-B974-C3743F94A552}"/>
              </a:ext>
            </a:extLst>
          </p:cNvPr>
          <p:cNvSpPr>
            <a:spLocks noGrp="1"/>
          </p:cNvSpPr>
          <p:nvPr>
            <p:ph sz="quarter" idx="4"/>
          </p:nvPr>
        </p:nvSpPr>
        <p:spPr/>
        <p:txBody>
          <a:bodyPr/>
          <a:lstStyle/>
          <a:p>
            <a:r>
              <a:rPr lang="en-US" dirty="0"/>
              <a:t>Surface runoff which has the chance to soak into the soil is cleaned in multiple ways:</a:t>
            </a:r>
          </a:p>
          <a:p>
            <a:pPr lvl="1"/>
            <a:r>
              <a:rPr lang="en-US" dirty="0"/>
              <a:t>Settling of the contaminants by reducing flow velocity.</a:t>
            </a:r>
          </a:p>
          <a:p>
            <a:pPr lvl="1"/>
            <a:r>
              <a:rPr lang="en-US" dirty="0"/>
              <a:t>Dissolved organic carbon attaching to heavy metals, reducing their bioavailability. </a:t>
            </a:r>
          </a:p>
          <a:p>
            <a:pPr lvl="1"/>
            <a:r>
              <a:rPr lang="en-US" dirty="0"/>
              <a:t>Filtering of the water through increasingly finer soils. </a:t>
            </a:r>
          </a:p>
        </p:txBody>
      </p:sp>
      <p:pic>
        <p:nvPicPr>
          <p:cNvPr id="7" name="Picture 6">
            <a:extLst>
              <a:ext uri="{FF2B5EF4-FFF2-40B4-BE49-F238E27FC236}">
                <a16:creationId xmlns:a16="http://schemas.microsoft.com/office/drawing/2014/main" id="{198659D0-108E-4A43-A221-C62EF9E18F38}"/>
              </a:ext>
            </a:extLst>
          </p:cNvPr>
          <p:cNvPicPr>
            <a:picLocks noChangeAspect="1"/>
          </p:cNvPicPr>
          <p:nvPr/>
        </p:nvPicPr>
        <p:blipFill>
          <a:blip r:embed="rId2"/>
          <a:stretch>
            <a:fillRect/>
          </a:stretch>
        </p:blipFill>
        <p:spPr>
          <a:xfrm>
            <a:off x="1247775" y="4374384"/>
            <a:ext cx="4019550" cy="2105025"/>
          </a:xfrm>
          <a:prstGeom prst="rect">
            <a:avLst/>
          </a:prstGeom>
        </p:spPr>
      </p:pic>
    </p:spTree>
    <p:extLst>
      <p:ext uri="{BB962C8B-B14F-4D97-AF65-F5344CB8AC3E}">
        <p14:creationId xmlns:p14="http://schemas.microsoft.com/office/powerpoint/2010/main" val="424960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512E-8818-4840-86CB-0A52D76EEAFD}"/>
              </a:ext>
            </a:extLst>
          </p:cNvPr>
          <p:cNvSpPr>
            <a:spLocks noGrp="1"/>
          </p:cNvSpPr>
          <p:nvPr>
            <p:ph type="title"/>
          </p:nvPr>
        </p:nvSpPr>
        <p:spPr/>
        <p:txBody>
          <a:bodyPr/>
          <a:lstStyle/>
          <a:p>
            <a:r>
              <a:rPr lang="en-US" dirty="0"/>
              <a:t>Cabin Creek Oil Refinery</a:t>
            </a:r>
          </a:p>
        </p:txBody>
      </p:sp>
      <p:sp>
        <p:nvSpPr>
          <p:cNvPr id="3" name="Content Placeholder 2">
            <a:extLst>
              <a:ext uri="{FF2B5EF4-FFF2-40B4-BE49-F238E27FC236}">
                <a16:creationId xmlns:a16="http://schemas.microsoft.com/office/drawing/2014/main" id="{BBBEC909-24A9-474F-8FF4-C5B937254AD2}"/>
              </a:ext>
            </a:extLst>
          </p:cNvPr>
          <p:cNvSpPr>
            <a:spLocks noGrp="1"/>
          </p:cNvSpPr>
          <p:nvPr>
            <p:ph sz="half" idx="1"/>
          </p:nvPr>
        </p:nvSpPr>
        <p:spPr/>
        <p:txBody>
          <a:bodyPr/>
          <a:lstStyle/>
          <a:p>
            <a:r>
              <a:rPr lang="en-US" dirty="0"/>
              <a:t>Aspen phytoremediation was utilized to clean up petroleum contamination in both soils and groundwater. </a:t>
            </a:r>
          </a:p>
          <a:p>
            <a:r>
              <a:rPr lang="en-US" dirty="0"/>
              <a:t>Depending on the chemical, reduction in chemical was reduced by up to 90% in lower soil horizons, and up to 84% in ground water. </a:t>
            </a:r>
          </a:p>
          <a:p>
            <a:r>
              <a:rPr lang="en-US" dirty="0"/>
              <a:t>Data was gathered over the course of a decade. </a:t>
            </a:r>
          </a:p>
        </p:txBody>
      </p:sp>
      <p:pic>
        <p:nvPicPr>
          <p:cNvPr id="5" name="Content Placeholder 4">
            <a:extLst>
              <a:ext uri="{FF2B5EF4-FFF2-40B4-BE49-F238E27FC236}">
                <a16:creationId xmlns:a16="http://schemas.microsoft.com/office/drawing/2014/main" id="{76EFC5EC-B765-44A9-9D73-55AF5C61AF35}"/>
              </a:ext>
            </a:extLst>
          </p:cNvPr>
          <p:cNvPicPr>
            <a:picLocks noGrp="1" noChangeAspect="1"/>
          </p:cNvPicPr>
          <p:nvPr>
            <p:ph sz="half" idx="2"/>
          </p:nvPr>
        </p:nvPicPr>
        <p:blipFill>
          <a:blip r:embed="rId2"/>
          <a:stretch>
            <a:fillRect/>
          </a:stretch>
        </p:blipFill>
        <p:spPr>
          <a:xfrm>
            <a:off x="6461125" y="1977467"/>
            <a:ext cx="4664075" cy="3749041"/>
          </a:xfrm>
          <a:prstGeom prst="rect">
            <a:avLst/>
          </a:prstGeom>
        </p:spPr>
      </p:pic>
    </p:spTree>
    <p:extLst>
      <p:ext uri="{BB962C8B-B14F-4D97-AF65-F5344CB8AC3E}">
        <p14:creationId xmlns:p14="http://schemas.microsoft.com/office/powerpoint/2010/main" val="47591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D34D-1D62-40C8-AC04-8EA9C4B7B2CC}"/>
              </a:ext>
            </a:extLst>
          </p:cNvPr>
          <p:cNvSpPr>
            <a:spLocks noGrp="1"/>
          </p:cNvSpPr>
          <p:nvPr>
            <p:ph type="title"/>
          </p:nvPr>
        </p:nvSpPr>
        <p:spPr/>
        <p:txBody>
          <a:bodyPr/>
          <a:lstStyle/>
          <a:p>
            <a:r>
              <a:rPr lang="en-US" dirty="0"/>
              <a:t>Seattle Urbanized Streams</a:t>
            </a:r>
          </a:p>
        </p:txBody>
      </p:sp>
      <p:sp>
        <p:nvSpPr>
          <p:cNvPr id="3" name="Text Placeholder 2">
            <a:extLst>
              <a:ext uri="{FF2B5EF4-FFF2-40B4-BE49-F238E27FC236}">
                <a16:creationId xmlns:a16="http://schemas.microsoft.com/office/drawing/2014/main" id="{EEAFB647-78DA-4CBC-A949-64E60F7BFB1F}"/>
              </a:ext>
            </a:extLst>
          </p:cNvPr>
          <p:cNvSpPr>
            <a:spLocks noGrp="1"/>
          </p:cNvSpPr>
          <p:nvPr>
            <p:ph type="body" idx="1"/>
          </p:nvPr>
        </p:nvSpPr>
        <p:spPr/>
        <p:txBody>
          <a:bodyPr/>
          <a:lstStyle/>
          <a:p>
            <a:r>
              <a:rPr lang="en-US" dirty="0"/>
              <a:t>Bad News</a:t>
            </a:r>
          </a:p>
        </p:txBody>
      </p:sp>
      <p:sp>
        <p:nvSpPr>
          <p:cNvPr id="4" name="Content Placeholder 3">
            <a:extLst>
              <a:ext uri="{FF2B5EF4-FFF2-40B4-BE49-F238E27FC236}">
                <a16:creationId xmlns:a16="http://schemas.microsoft.com/office/drawing/2014/main" id="{FBE1EBE9-2063-44B7-B509-11E460AC3A45}"/>
              </a:ext>
            </a:extLst>
          </p:cNvPr>
          <p:cNvSpPr>
            <a:spLocks noGrp="1"/>
          </p:cNvSpPr>
          <p:nvPr>
            <p:ph sz="half" idx="2"/>
          </p:nvPr>
        </p:nvSpPr>
        <p:spPr/>
        <p:txBody>
          <a:bodyPr>
            <a:normAutofit fontScale="77500" lnSpcReduction="20000"/>
          </a:bodyPr>
          <a:lstStyle/>
          <a:p>
            <a:r>
              <a:rPr lang="en-US" dirty="0"/>
              <a:t>A 2022 study found that juvenile coho salmon exposed to 24 hours of untreated storm runoff experienced a 100% mortality rate.</a:t>
            </a:r>
          </a:p>
          <a:p>
            <a:r>
              <a:rPr lang="en-US" dirty="0"/>
              <a:t>Mortality rates were significantly lower in other species, with a 0% mortality rate amongst sockeye salmon. </a:t>
            </a:r>
          </a:p>
          <a:p>
            <a:r>
              <a:rPr lang="en-US" dirty="0"/>
              <a:t>All species did not recover when transferred to clean water. </a:t>
            </a:r>
          </a:p>
          <a:p>
            <a:r>
              <a:rPr lang="en-US" dirty="0"/>
              <a:t>In this case, the causal agent was a chemical known as 6PPD, which is used in the manufacture of tires. </a:t>
            </a:r>
          </a:p>
          <a:p>
            <a:r>
              <a:rPr lang="en-US" dirty="0"/>
              <a:t>Dilution of the stormwater only reduced the mortality rate by 10% in juvenile Coho salmon.</a:t>
            </a:r>
          </a:p>
        </p:txBody>
      </p:sp>
      <p:sp>
        <p:nvSpPr>
          <p:cNvPr id="5" name="Text Placeholder 4">
            <a:extLst>
              <a:ext uri="{FF2B5EF4-FFF2-40B4-BE49-F238E27FC236}">
                <a16:creationId xmlns:a16="http://schemas.microsoft.com/office/drawing/2014/main" id="{AE60F21B-658E-40FF-8430-EC132B7F122E}"/>
              </a:ext>
            </a:extLst>
          </p:cNvPr>
          <p:cNvSpPr>
            <a:spLocks noGrp="1"/>
          </p:cNvSpPr>
          <p:nvPr>
            <p:ph type="body" sz="quarter" idx="3"/>
          </p:nvPr>
        </p:nvSpPr>
        <p:spPr/>
        <p:txBody>
          <a:bodyPr/>
          <a:lstStyle/>
          <a:p>
            <a:r>
              <a:rPr lang="en-US" dirty="0"/>
              <a:t>Good News!</a:t>
            </a:r>
          </a:p>
        </p:txBody>
      </p:sp>
      <p:sp>
        <p:nvSpPr>
          <p:cNvPr id="6" name="Content Placeholder 5">
            <a:extLst>
              <a:ext uri="{FF2B5EF4-FFF2-40B4-BE49-F238E27FC236}">
                <a16:creationId xmlns:a16="http://schemas.microsoft.com/office/drawing/2014/main" id="{97A44B9D-11AF-4C84-85C9-9EC56273C07F}"/>
              </a:ext>
            </a:extLst>
          </p:cNvPr>
          <p:cNvSpPr>
            <a:spLocks noGrp="1"/>
          </p:cNvSpPr>
          <p:nvPr>
            <p:ph sz="quarter" idx="4"/>
          </p:nvPr>
        </p:nvSpPr>
        <p:spPr/>
        <p:txBody>
          <a:bodyPr>
            <a:normAutofit fontScale="77500" lnSpcReduction="20000"/>
          </a:bodyPr>
          <a:lstStyle/>
          <a:p>
            <a:r>
              <a:rPr lang="en-US" sz="2000" dirty="0"/>
              <a:t>A 2015 study examining the ability of bioretention columns in reducing the toxicity of stormwater runoff found that storm water filtered through bioretention columns was significantly less lethal to Daphnia and juvenile coho salmon.</a:t>
            </a:r>
          </a:p>
        </p:txBody>
      </p:sp>
    </p:spTree>
    <p:extLst>
      <p:ext uri="{BB962C8B-B14F-4D97-AF65-F5344CB8AC3E}">
        <p14:creationId xmlns:p14="http://schemas.microsoft.com/office/powerpoint/2010/main" val="47850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3D3C-ED9E-4264-AA82-E294051458CB}"/>
              </a:ext>
            </a:extLst>
          </p:cNvPr>
          <p:cNvSpPr>
            <a:spLocks noGrp="1"/>
          </p:cNvSpPr>
          <p:nvPr>
            <p:ph type="title"/>
          </p:nvPr>
        </p:nvSpPr>
        <p:spPr/>
        <p:txBody>
          <a:bodyPr/>
          <a:lstStyle/>
          <a:p>
            <a:r>
              <a:rPr lang="en-US" dirty="0"/>
              <a:t>What </a:t>
            </a:r>
            <a:r>
              <a:rPr lang="en-US" i="1" dirty="0"/>
              <a:t>Alaskan</a:t>
            </a:r>
            <a:r>
              <a:rPr lang="en-US" dirty="0"/>
              <a:t> Plants?</a:t>
            </a:r>
          </a:p>
        </p:txBody>
      </p:sp>
      <p:pic>
        <p:nvPicPr>
          <p:cNvPr id="4" name="Content Placeholder 3">
            <a:extLst>
              <a:ext uri="{FF2B5EF4-FFF2-40B4-BE49-F238E27FC236}">
                <a16:creationId xmlns:a16="http://schemas.microsoft.com/office/drawing/2014/main" id="{7E64A37F-8974-4549-BA68-D5A8EBD7C7DB}"/>
              </a:ext>
            </a:extLst>
          </p:cNvPr>
          <p:cNvPicPr>
            <a:picLocks noGrp="1" noChangeAspect="1"/>
          </p:cNvPicPr>
          <p:nvPr>
            <p:ph idx="1"/>
          </p:nvPr>
        </p:nvPicPr>
        <p:blipFill>
          <a:blip r:embed="rId2"/>
          <a:stretch>
            <a:fillRect/>
          </a:stretch>
        </p:blipFill>
        <p:spPr>
          <a:xfrm>
            <a:off x="1219200" y="1838960"/>
            <a:ext cx="9540240" cy="4460240"/>
          </a:xfrm>
          <a:prstGeom prst="rect">
            <a:avLst/>
          </a:prstGeom>
        </p:spPr>
      </p:pic>
    </p:spTree>
    <p:extLst>
      <p:ext uri="{BB962C8B-B14F-4D97-AF65-F5344CB8AC3E}">
        <p14:creationId xmlns:p14="http://schemas.microsoft.com/office/powerpoint/2010/main" val="4242154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{5E728E26-D81D-42BB-8968-3DE750339586}tf56219246_win32</Template>
  <TotalTime>893</TotalTime>
  <Words>745</Words>
  <Application>Microsoft Office PowerPoint</Application>
  <PresentationFormat>Widescreen</PresentationFormat>
  <Paragraphs>58</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Avenir Next LT Pro</vt:lpstr>
      <vt:lpstr>Avenir Next LT Pro Light</vt:lpstr>
      <vt:lpstr>Garamond</vt:lpstr>
      <vt:lpstr>SavonVTI</vt:lpstr>
      <vt:lpstr>Phytoremediation at road-stream crossings</vt:lpstr>
      <vt:lpstr>Introduction</vt:lpstr>
      <vt:lpstr>Road Runoff</vt:lpstr>
      <vt:lpstr>PowerPoint Presentation</vt:lpstr>
      <vt:lpstr>Phytoremediation?</vt:lpstr>
      <vt:lpstr>How Does it Work?</vt:lpstr>
      <vt:lpstr>Cabin Creek Oil Refinery</vt:lpstr>
      <vt:lpstr>Seattle Urbanized Streams</vt:lpstr>
      <vt:lpstr>What Alaskan Plants?</vt:lpstr>
      <vt:lpstr>Implementation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Byker, Lucas J</dc:creator>
  <cp:lastModifiedBy>Byker, Lucas J</cp:lastModifiedBy>
  <cp:revision>7</cp:revision>
  <dcterms:created xsi:type="dcterms:W3CDTF">2022-11-04T23:13:14Z</dcterms:created>
  <dcterms:modified xsi:type="dcterms:W3CDTF">2022-11-14T06:22:29Z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